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32"/>
  </p:notesMasterIdLst>
  <p:handoutMasterIdLst>
    <p:handoutMasterId r:id="rId33"/>
  </p:handoutMasterIdLst>
  <p:sldIdLst>
    <p:sldId id="328" r:id="rId2"/>
    <p:sldId id="295" r:id="rId3"/>
    <p:sldId id="347" r:id="rId4"/>
    <p:sldId id="348" r:id="rId5"/>
    <p:sldId id="321" r:id="rId6"/>
    <p:sldId id="349" r:id="rId7"/>
    <p:sldId id="350" r:id="rId8"/>
    <p:sldId id="351" r:id="rId9"/>
    <p:sldId id="316" r:id="rId10"/>
    <p:sldId id="320" r:id="rId11"/>
    <p:sldId id="326" r:id="rId12"/>
    <p:sldId id="356" r:id="rId13"/>
    <p:sldId id="357" r:id="rId14"/>
    <p:sldId id="294" r:id="rId15"/>
    <p:sldId id="272" r:id="rId16"/>
    <p:sldId id="355" r:id="rId17"/>
    <p:sldId id="336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58" r:id="rId26"/>
    <p:sldId id="359" r:id="rId27"/>
    <p:sldId id="360" r:id="rId28"/>
    <p:sldId id="361" r:id="rId29"/>
    <p:sldId id="362" r:id="rId30"/>
    <p:sldId id="352" r:id="rId31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E2"/>
    <a:srgbClr val="7FAAFF"/>
    <a:srgbClr val="7FC6FF"/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9"/>
    <p:restoredTop sz="83151" autoAdjust="0"/>
  </p:normalViewPr>
  <p:slideViewPr>
    <p:cSldViewPr snapToGrid="0" snapToObjects="1">
      <p:cViewPr>
        <p:scale>
          <a:sx n="150" d="100"/>
          <a:sy n="150" d="100"/>
        </p:scale>
        <p:origin x="336" y="12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9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3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de-DE" dirty="0"/>
              <a:t>Prof. Dr. Stefan Evert | Lehrstuhl für Korpus- und Computerlinguistik | www.linguistik.uni-erlangen.de | www.stefan-evert.de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universaldependencies.org/docs/forma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trumparchive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rpora.linguistik.uni-erlangen.de/cqpweb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GRK 2839 – Winter School 2023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Corpus linguistics: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Representation, indexing &amp; corpus queries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Text metadata encoded in XML start tags (not in header!)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author_sex="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b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  date="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1991-08-05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text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830BE1-15A8-E140-8621-AA0FDEDAD0CC}"/>
              </a:ext>
            </a:extLst>
          </p:cNvPr>
          <p:cNvGrpSpPr/>
          <p:nvPr/>
        </p:nvGrpSpPr>
        <p:grpSpPr>
          <a:xfrm>
            <a:off x="2543639" y="2093738"/>
            <a:ext cx="6422519" cy="1006138"/>
            <a:chOff x="2153632" y="1918081"/>
            <a:chExt cx="5164499" cy="10061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C08C6-8C86-484B-BC96-C1E7B2EF1C2E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CQPweb requires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text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</a:t>
              </a:r>
              <a:b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</a:b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SketchEngine prefers  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&lt;</a:t>
              </a:r>
              <a:r>
                <a:rPr lang="de-DE" b="1">
                  <a:solidFill>
                    <a:srgbClr val="C73127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doc</a:t>
              </a:r>
              <a:r>
                <a:rPr lang="de-DE" b="1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&gt;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47CD80-9048-9D40-894F-477EF9D5634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153632" y="1918081"/>
              <a:ext cx="1714287" cy="590640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BCD46-266C-F147-AA15-BB23136F382E}"/>
              </a:ext>
            </a:extLst>
          </p:cNvPr>
          <p:cNvGrpSpPr/>
          <p:nvPr/>
        </p:nvGrpSpPr>
        <p:grpSpPr>
          <a:xfrm>
            <a:off x="2900518" y="2596807"/>
            <a:ext cx="5503203" cy="1331783"/>
            <a:chOff x="2892876" y="1223104"/>
            <a:chExt cx="4425255" cy="13317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C4A14B-4E2F-3F43-B41D-12DBA31E5093}"/>
                </a:ext>
              </a:extLst>
            </p:cNvPr>
            <p:cNvSpPr txBox="1"/>
            <p:nvPr/>
          </p:nvSpPr>
          <p:spPr>
            <a:xfrm>
              <a:off x="3867919" y="2093222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sub-text level metadata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A1AE47-187F-0342-8EF1-9842E17E1EA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892876" y="1223104"/>
              <a:ext cx="975043" cy="1100951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8A3DE-9B51-198D-8635-EDB8445E9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149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CoNLL</a:t>
            </a:r>
            <a:r>
              <a:rPr lang="de-DE"/>
              <a:t> format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Vertical text without the metadata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story: "The Garden"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paragraph #1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fine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fine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6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1	There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EX	 there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2	was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3	an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4	elephant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elephant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5	.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SENT	 .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this is the end of the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7AF646-CB9F-8046-B390-B12DB85B3BC1}"/>
              </a:ext>
            </a:extLst>
          </p:cNvPr>
          <p:cNvGrpSpPr/>
          <p:nvPr/>
        </p:nvGrpSpPr>
        <p:grpSpPr>
          <a:xfrm>
            <a:off x="4483511" y="1796273"/>
            <a:ext cx="4778476" cy="461665"/>
            <a:chOff x="2600343" y="998205"/>
            <a:chExt cx="384248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35DD50-4464-5649-B2A7-BE79D2914B49}"/>
                </a:ext>
              </a:extLst>
            </p:cNvPr>
            <p:cNvSpPr txBox="1"/>
            <p:nvPr/>
          </p:nvSpPr>
          <p:spPr>
            <a:xfrm>
              <a:off x="3755579" y="998205"/>
              <a:ext cx="2687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these are just comments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7A2D3A8-8002-8843-80A6-48752BB3F60E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00343" y="998206"/>
              <a:ext cx="1155236" cy="23083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8397A4-95A8-FC4C-BCCC-6CA09751E443}"/>
              </a:ext>
            </a:extLst>
          </p:cNvPr>
          <p:cNvGrpSpPr/>
          <p:nvPr/>
        </p:nvGrpSpPr>
        <p:grpSpPr>
          <a:xfrm>
            <a:off x="4483512" y="3132461"/>
            <a:ext cx="5820695" cy="574301"/>
            <a:chOff x="2600342" y="1252398"/>
            <a:chExt cx="4680558" cy="5743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BEBDD-F5D7-654E-9BA0-D22601D27201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blank lines = sentence boundaries 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4D29FC-D572-DF4C-89B4-69C692970DCC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600342" y="1483231"/>
              <a:ext cx="1155236" cy="34346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6E79D5-267B-874D-8C26-0A4ED4026CD8}"/>
              </a:ext>
            </a:extLst>
          </p:cNvPr>
          <p:cNvGrpSpPr/>
          <p:nvPr/>
        </p:nvGrpSpPr>
        <p:grpSpPr>
          <a:xfrm>
            <a:off x="2182762" y="5107982"/>
            <a:ext cx="5201263" cy="1348120"/>
            <a:chOff x="3098442" y="365943"/>
            <a:chExt cx="4182458" cy="13481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B1496-FA1A-3C4B-A8C0-CB4986A22AA4}"/>
                </a:ext>
              </a:extLst>
            </p:cNvPr>
            <p:cNvSpPr txBox="1"/>
            <p:nvPr/>
          </p:nvSpPr>
          <p:spPr>
            <a:xfrm>
              <a:off x="3755578" y="1252398"/>
              <a:ext cx="352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token numbers (within sentence)</a:t>
              </a:r>
              <a:endParaRPr lang="de-DE" b="1">
                <a:solidFill>
                  <a:srgbClr val="7F387B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99D9B5-BF99-8F41-AD81-93D194B80EE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3098442" y="365943"/>
              <a:ext cx="657136" cy="1117288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62B893-AB49-B748-B0E4-1BB4A67E128A}"/>
              </a:ext>
            </a:extLst>
          </p:cNvPr>
          <p:cNvSpPr txBox="1"/>
          <p:nvPr/>
        </p:nvSpPr>
        <p:spPr>
          <a:xfrm>
            <a:off x="527901" y="875642"/>
            <a:ext cx="4183626" cy="276999"/>
          </a:xfrm>
          <a:prstGeom prst="rect">
            <a:avLst/>
          </a:prstGeom>
          <a:noFill/>
        </p:spPr>
        <p:txBody>
          <a:bodyPr wrap="square" lIns="0" tIns="4680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>
                <a:solidFill>
                  <a:prstClr val="black"/>
                </a:solidFill>
                <a:latin typeface="Calibri"/>
                <a:ea typeface="+mn-ea"/>
                <a:cs typeface="+mn-cs"/>
                <a:hlinkClick r:id="rId2"/>
              </a:rPr>
              <a:t>http://universaldependencies.org/docs/format.html</a:t>
            </a:r>
            <a:endParaRPr lang="de-DE" sz="1200">
              <a:solidFill>
                <a:srgbClr val="3365A2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8E631-0218-8506-6C3A-CC4416AC6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832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CWB data model (~ column store)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Efficient binary format used by indexing &amp; query tools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chemeClr val="accent1"/>
                </a:solidFill>
                <a:latin typeface="Lucida Grande"/>
                <a:ea typeface="Heiti SC Light"/>
                <a:cs typeface="Heiti SC Light"/>
              </a:rPr>
              <a:t>	  </a:t>
            </a:r>
            <a:r>
              <a:rPr lang="en-US" sz="2400" b="1" kern="0">
                <a:solidFill>
                  <a:schemeClr val="accent1"/>
                </a:solidFill>
                <a:latin typeface="Calibri" panose="020F0502020204030204" pitchFamily="34" charset="0"/>
                <a:ea typeface="Heiti SC Light"/>
                <a:cs typeface="Calibri" panose="020F0502020204030204" pitchFamily="34" charset="0"/>
              </a:rPr>
              <a:t>corpus position (“cpos”)</a:t>
            </a:r>
            <a:endParaRPr lang="en-US" sz="2400" b="1" kern="0">
              <a:solidFill>
                <a:schemeClr val="accent1"/>
              </a:solidFill>
              <a:latin typeface="Calibri" panose="020F0502020204030204" pitchFamily="34" charset="0"/>
              <a:ea typeface="Heiti SC Medium" charset="0"/>
              <a:cs typeface="Calibri" panose="020F050202020403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rot="10800000">
            <a:off x="1892350" y="5416972"/>
            <a:ext cx="758701" cy="452200"/>
          </a:xfrm>
          <a:prstGeom prst="line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D200E-8D3B-15DB-599E-2F56F2E52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12</a:t>
            </a:fld>
            <a:endParaRPr lang="de-DE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8FCB8B3-7AC9-9830-5497-68F949CB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5870040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CWB data model (~ column store)</a:t>
            </a:r>
            <a:br>
              <a:rPr lang="en-US" dirty="0"/>
            </a:br>
            <a:r>
              <a:rPr lang="en-US" sz="2400" dirty="0">
                <a:solidFill>
                  <a:srgbClr val="000000"/>
                </a:solidFill>
              </a:rPr>
              <a:t>Efficient binary format used by indexing &amp; query tools</a:t>
            </a:r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&lt;text id="42" lang="English"&gt;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&lt;s&gt;</a:t>
            </a:r>
            <a:b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(3)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(4)	&lt;s&gt;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&lt;/text&gt;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10800000">
            <a:off x="6360965" y="2213595"/>
            <a:ext cx="1175370" cy="241103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7608889" y="2080480"/>
            <a:ext cx="250344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</a:tabLst>
            </a:pP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XML tags inserted</a:t>
            </a:r>
            <a:b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</a:br>
            <a:r>
              <a:rPr lang="en-US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as “invisible” tokens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8D05B-5EA8-143F-5135-24E562DCE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13</a:t>
            </a:fld>
            <a:endParaRPr lang="de-DE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7DF7D64-BAC9-78CD-0D93-6A7C8025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5870040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9129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CWB data model (~ column store)</a:t>
            </a:r>
            <a:br>
              <a:rPr lang="en-US" dirty="0"/>
            </a:br>
            <a:r>
              <a:rPr lang="en-US" sz="2400" dirty="0">
                <a:solidFill>
                  <a:srgbClr val="000000"/>
                </a:solidFill>
              </a:rPr>
              <a:t>Efficient binary format used by indexing &amp; query tools</a:t>
            </a:r>
            <a:endParaRPr lang="en-US" dirty="0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endParaRPr lang="en-US" kern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&lt;text id="42" lang="English"&gt;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&lt;s&gt;</a:t>
            </a:r>
            <a:b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	DET		a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	PUN		.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(3)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(4)	&lt;s&gt;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	ADV		very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	ADJ		fine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	NN		example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	PUN		!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&lt;/s&gt;</a:t>
            </a:r>
          </a:p>
          <a:p>
            <a:pPr marL="0" lvl="1" defTabSz="914400">
              <a:tabLst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  <a:tab pos="2928683" algn="l"/>
                <a:tab pos="4357310" algn="r"/>
                <a:tab pos="4714465" algn="l"/>
                <a:tab pos="6321671" algn="r"/>
                <a:tab pos="785744" algn="l"/>
                <a:tab pos="2571527" algn="r"/>
              </a:tabLst>
              <a:defRPr/>
            </a:pPr>
            <a:r>
              <a:rPr lang="en-US" kern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&lt;/text&gt;</a:t>
            </a:r>
          </a:p>
        </p:txBody>
      </p:sp>
      <p:sp>
        <p:nvSpPr>
          <p:cNvPr id="14" name="Rectangle 5"/>
          <p:cNvSpPr>
            <a:spLocks/>
          </p:cNvSpPr>
          <p:nvPr/>
        </p:nvSpPr>
        <p:spPr bwMode="auto">
          <a:xfrm>
            <a:off x="9091364" y="2732484"/>
            <a:ext cx="180658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XML regions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represented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internally as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ranges of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tokens, i.e.</a:t>
            </a:r>
          </a:p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start/end 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cpos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Lucida Grande" charset="0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rot="10800000">
            <a:off x="8357443" y="2255863"/>
            <a:ext cx="694408" cy="476621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3309937" y="2509284"/>
            <a:ext cx="4357688" cy="169057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25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5" y="21600"/>
                </a:lnTo>
              </a:path>
            </a:pathLst>
          </a:cu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309937" y="4508205"/>
            <a:ext cx="4357688" cy="169057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25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5" y="21600"/>
                </a:lnTo>
              </a:path>
            </a:pathLst>
          </a:cu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cs typeface="Heiti SC Light" charset="0"/>
              <a:sym typeface="Lucida Grande" charset="0"/>
            </a:endParaRP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637104" y="2169915"/>
            <a:ext cx="4867796" cy="4369108"/>
            <a:chOff x="0" y="0"/>
            <a:chExt cx="4360" cy="3776"/>
          </a:xfrm>
        </p:grpSpPr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0"/>
              <a:ext cx="4160" cy="3776"/>
            </a:xfrm>
            <a:custGeom>
              <a:avLst/>
              <a:gdLst>
                <a:gd name="T0" fmla="*/ 12738 w 21600"/>
                <a:gd name="T1" fmla="*/ 0 h 21600"/>
                <a:gd name="T2" fmla="*/ 21600 w 21600"/>
                <a:gd name="T3" fmla="*/ 0 h 21600"/>
                <a:gd name="T4" fmla="*/ 21558 w 21600"/>
                <a:gd name="T5" fmla="*/ 21600 h 21600"/>
                <a:gd name="T6" fmla="*/ 0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738" y="0"/>
                  </a:moveTo>
                  <a:lnTo>
                    <a:pt x="21600" y="0"/>
                  </a:lnTo>
                  <a:lnTo>
                    <a:pt x="21558" y="21600"/>
                  </a:lnTo>
                  <a:lnTo>
                    <a:pt x="0" y="2160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defTabSz="642915"/>
              <a:endParaRPr lang="en-US" sz="2000">
                <a:solidFill>
                  <a:srgbClr val="000000"/>
                </a:solidFill>
                <a:latin typeface="Lucida Grande" charset="0"/>
                <a:ea typeface="Heiti SC Light" charset="0"/>
                <a:cs typeface="Heiti SC Light" charset="0"/>
                <a:sym typeface="Lucida Grande" charset="0"/>
              </a:endParaRPr>
            </a:p>
          </p:txBody>
        </p:sp>
        <p:sp>
          <p:nvSpPr>
            <p:cNvPr id="20" name="AutoShape 10"/>
            <p:cNvSpPr>
              <a:spLocks/>
            </p:cNvSpPr>
            <p:nvPr/>
          </p:nvSpPr>
          <p:spPr bwMode="auto">
            <a:xfrm rot="-5400000">
              <a:off x="2844" y="1723"/>
              <a:ext cx="2616" cy="416"/>
            </a:xfrm>
            <a:prstGeom prst="roundRect">
              <a:avLst>
                <a:gd name="adj" fmla="val 2884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42915"/>
              <a:r>
                <a:rPr lang="en-US" sz="1700" b="1">
                  <a:solidFill>
                    <a:srgbClr val="FFFFFF"/>
                  </a:solidFill>
                  <a:latin typeface="Lucida Grande" charset="0"/>
                  <a:cs typeface="Lucida Grande" charset="0"/>
                  <a:sym typeface="Lucida Grande" charset="0"/>
                </a:rPr>
                <a:t>id="42" lang="English"</a:t>
              </a:r>
            </a:p>
          </p:txBody>
        </p:sp>
      </p:grpSp>
      <p:sp>
        <p:nvSpPr>
          <p:cNvPr id="21" name="AutoShape 12"/>
          <p:cNvSpPr>
            <a:spLocks/>
          </p:cNvSpPr>
          <p:nvPr/>
        </p:nvSpPr>
        <p:spPr bwMode="auto">
          <a:xfrm>
            <a:off x="5079100" y="6074223"/>
            <a:ext cx="2473523" cy="58935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42915">
              <a:defRPr/>
            </a:pPr>
            <a:r>
              <a:rPr lang="en-US" sz="2000" b="1" kern="0">
                <a:solidFill>
                  <a:srgbClr val="FFFFFF"/>
                </a:solidFill>
                <a:latin typeface="Lucida Sans Typewriter" charset="0"/>
                <a:ea typeface="ＭＳ Ｐゴシック" charset="0"/>
                <a:cs typeface="Lucida Sans Typewriter" charset="0"/>
                <a:sym typeface="Lucida Sans Typewriter" charset="0"/>
              </a:rPr>
              <a:t>s-attributes</a:t>
            </a:r>
          </a:p>
        </p:txBody>
      </p:sp>
      <p:sp>
        <p:nvSpPr>
          <p:cNvPr id="22" name="AutoShape 13"/>
          <p:cNvSpPr>
            <a:spLocks/>
          </p:cNvSpPr>
          <p:nvPr/>
        </p:nvSpPr>
        <p:spPr bwMode="auto">
          <a:xfrm>
            <a:off x="7774783" y="1214440"/>
            <a:ext cx="2473523" cy="589359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42915">
              <a:defRPr/>
            </a:pPr>
            <a:r>
              <a:rPr lang="en-US" sz="2000" b="1" kern="0">
                <a:solidFill>
                  <a:srgbClr val="FFFFFF"/>
                </a:solidFill>
                <a:latin typeface="Lucida Sans Typewriter" charset="0"/>
                <a:ea typeface="ＭＳ Ｐゴシック" charset="0"/>
                <a:cs typeface="Lucida Sans Typewriter" charset="0"/>
                <a:sym typeface="Lucida Sans Typewriter" charset="0"/>
              </a:rPr>
              <a:t>p-attributes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167FA-0851-CE41-6E40-C476F8265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14</a:t>
            </a:fld>
            <a:endParaRPr lang="de-DE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B3D63DF-63D4-FF89-5DFD-999E2A16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5870040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949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utoUpdateAnimBg="0"/>
      <p:bldP spid="22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F3FD07-6C4D-EF27-2D04-6532E194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5870040"/>
            <a:ext cx="3302000" cy="100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charset="0"/>
                <a:cs typeface="Calibri" panose="020F0502020204030204" pitchFamily="34" charset="0"/>
              </a:rPr>
              <a:t>CWB data model (~ column store)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charset="0"/>
                <a:cs typeface="Calibri" panose="020F0502020204030204" pitchFamily="34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charset="0"/>
                <a:cs typeface="Calibri" panose="020F0502020204030204" pitchFamily="34" charset="0"/>
              </a:rPr>
              <a:t>Efficient binary format used by indexing &amp; query tools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666875" y="1268016"/>
            <a:ext cx="8858250" cy="536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1435" tIns="71435" rIns="71435" bIns="71435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1pPr>
            <a:lvl2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2pPr>
            <a:lvl3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321457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6pPr>
            <a:lvl7pPr marL="642915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7pPr>
            <a:lvl8pPr marL="964372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8pPr>
            <a:lvl9pPr marL="1285829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  <a:cs typeface="+mn-cs"/>
                <a:sym typeface="Lucida Grande" charset="0"/>
              </a:defRPr>
            </a:lvl9pPr>
          </a:lstStyle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b="1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#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word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pos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Medium" charset="0"/>
                <a:cs typeface="Heiti SC Medium" charset="0"/>
              </a:rPr>
              <a:t>		</a:t>
            </a:r>
            <a:r>
              <a:rPr lang="en-US" b="1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lemma</a:t>
            </a:r>
            <a:b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</a:b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&lt;text id="42" lang="English"&gt;</a:t>
            </a: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(0)	&lt;s&gt;</a:t>
            </a:r>
            <a:b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</a:b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0	A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0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DET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0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a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0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1	fine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ADJ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fine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2	example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NN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example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2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3	.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3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PUN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3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.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3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(3)	&lt;/s&gt;</a:t>
            </a: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(4)	&lt;s&gt;</a:t>
            </a: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4	Very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4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ADV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4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very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4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5	fine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ADJ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fine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1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6	examples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5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NN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example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2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7	!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6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PUN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3</a:t>
            </a:r>
            <a:r>
              <a:rPr lang="en-US" kern="0" dirty="0">
                <a:solidFill>
                  <a:srgbClr val="000000"/>
                </a:solidFill>
                <a:latin typeface="Lucida Grande"/>
                <a:ea typeface="Heiti SC Light"/>
                <a:cs typeface="Heiti SC Light"/>
              </a:rPr>
              <a:t>	!	</a:t>
            </a:r>
            <a:r>
              <a:rPr lang="en-US" sz="1700" b="1" kern="0" dirty="0">
                <a:solidFill>
                  <a:srgbClr val="276212"/>
                </a:solidFill>
                <a:latin typeface="Lucida Grande"/>
                <a:ea typeface="Heiti SC Light"/>
                <a:cs typeface="Heiti SC Light"/>
              </a:rPr>
              <a:t>5</a:t>
            </a:r>
            <a:endParaRPr lang="en-US" kern="0" dirty="0">
              <a:solidFill>
                <a:srgbClr val="000000"/>
              </a:solidFill>
              <a:latin typeface="Lucida Grande"/>
              <a:ea typeface="Heiti SC Light"/>
              <a:cs typeface="Heiti SC Light"/>
            </a:endParaRP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&lt;/s&gt;</a:t>
            </a:r>
          </a:p>
          <a:p>
            <a:pPr marL="0" lvl="1" defTabSz="914400">
              <a:tabLst>
                <a:tab pos="784225" algn="l"/>
                <a:tab pos="2392363" algn="r"/>
                <a:tab pos="2927350" algn="l"/>
                <a:tab pos="3998913" algn="r"/>
                <a:tab pos="4394200" algn="l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2927350" algn="l"/>
                <a:tab pos="3998913" algn="r"/>
                <a:tab pos="784225" algn="l"/>
                <a:tab pos="2392363" algn="r"/>
                <a:tab pos="6007100" algn="r"/>
              </a:tabLst>
              <a:defRPr/>
            </a:pPr>
            <a:r>
              <a:rPr lang="en-US" kern="0" dirty="0">
                <a:solidFill>
                  <a:srgbClr val="CB2315"/>
                </a:solidFill>
                <a:latin typeface="Lucida Grande"/>
                <a:ea typeface="Heiti SC Light"/>
                <a:cs typeface="Heiti SC Light"/>
              </a:rPr>
              <a:t>(7)	&lt;/text&gt;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497130" y="4762044"/>
            <a:ext cx="226613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642915">
              <a:tabLst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  <a:tab pos="2870645" algn="l"/>
                <a:tab pos="3584959" algn="l"/>
                <a:tab pos="4299272" algn="l"/>
                <a:tab pos="370550" algn="l"/>
                <a:tab pos="727707" algn="l"/>
                <a:tab pos="1442019" algn="l"/>
                <a:tab pos="2156332" algn="l"/>
              </a:tabLst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lexicon IDs for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annotation strings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</a:b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ucida Grande" charset="0"/>
              </a:rPr>
              <a:t>(per column)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rot="10800000">
            <a:off x="7824440" y="3916785"/>
            <a:ext cx="870827" cy="926148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prstDash val="solid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642915"/>
            <a:endParaRPr lang="en-US" sz="2000">
              <a:solidFill>
                <a:srgbClr val="000000"/>
              </a:solidFill>
              <a:latin typeface="Lucida Grande" charset="0"/>
              <a:ea typeface="Heiti SC Light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054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09D0-0EAB-F6A5-D319-F0F1B62F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Corpus query &amp; analysis with </a:t>
            </a:r>
            <a:r>
              <a:rPr lang="en-US" sz="4400" dirty="0" err="1"/>
              <a:t>CQPweb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2834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D0779F-042E-047B-2628-52AD16A9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21" y="1008668"/>
            <a:ext cx="4049378" cy="52997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57C6ED5-BC1D-7B48-70EE-B12F96F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Techniques of corpus linguistics:</a:t>
            </a:r>
            <a:br>
              <a:rPr lang="en-US"/>
            </a:br>
            <a:r>
              <a:rPr lang="en-US"/>
              <a:t>A hands-on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5BF91-EEB8-68D7-FAA8-1F235757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1008668"/>
            <a:ext cx="7449451" cy="5400073"/>
          </a:xfrm>
        </p:spPr>
        <p:txBody>
          <a:bodyPr/>
          <a:lstStyle/>
          <a:p>
            <a:r>
              <a:rPr lang="en-US"/>
              <a:t>Goal: Understand this [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➞</a:t>
            </a:r>
            <a:r>
              <a:rPr lang="en-US"/>
              <a:t>] guy's rhetoric, terminology, phraseology and topics just in case he comes back …</a:t>
            </a:r>
          </a:p>
          <a:p>
            <a:r>
              <a:rPr lang="en-US"/>
              <a:t>How would you approach this task?</a:t>
            </a:r>
          </a:p>
          <a:p>
            <a:endParaRPr lang="en-US"/>
          </a:p>
          <a:p>
            <a:r>
              <a:rPr lang="en-US"/>
              <a:t>We need a large collection of texts written by Trump, e.g.</a:t>
            </a:r>
            <a:br>
              <a:rPr lang="en-US"/>
            </a:br>
            <a:r>
              <a:rPr lang="en-US"/>
              <a:t>the </a:t>
            </a:r>
            <a:r>
              <a:rPr lang="en-US">
                <a:solidFill>
                  <a:schemeClr val="accent2"/>
                </a:solidFill>
              </a:rPr>
              <a:t>Trump Twitter Archive </a:t>
            </a:r>
            <a:r>
              <a:rPr lang="en-US"/>
              <a:t>[</a:t>
            </a:r>
            <a:r>
              <a:rPr lang="en-US">
                <a:hlinkClick r:id="rId3"/>
              </a:rPr>
              <a:t>www.thetrumparchive.com</a:t>
            </a:r>
            <a:r>
              <a:rPr lang="en-US"/>
              <a:t>]</a:t>
            </a:r>
          </a:p>
          <a:p>
            <a:endParaRPr lang="en-US"/>
          </a:p>
          <a:p>
            <a:r>
              <a:rPr lang="en-US"/>
              <a:t>Step 1: Compile a linguistically annotated corpus (</a:t>
            </a:r>
            <a:r>
              <a: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TTA</a:t>
            </a:r>
            <a:r>
              <a:rPr lang="en-US"/>
              <a:t>)</a:t>
            </a:r>
          </a:p>
          <a:p>
            <a:r>
              <a:rPr lang="en-US"/>
              <a:t>Step 2: Upload to indexing &amp; search engine</a:t>
            </a:r>
          </a:p>
          <a:p>
            <a:r>
              <a:rPr lang="en-US"/>
              <a:t>Step 3: Analyse with corpus-linguistic techniques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6C07EF-337F-BA27-7623-807D07339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91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34A4-B87E-4744-9FAB-7EC22316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Techniques of corpus linguistics:</a:t>
            </a:r>
            <a:br>
              <a:rPr lang="en-US"/>
            </a:br>
            <a:r>
              <a:rPr lang="en-US"/>
              <a:t>A hands-on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57D27-C607-AD43-941A-69C5B5F3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1008669"/>
            <a:ext cx="11156101" cy="1153764"/>
          </a:xfrm>
        </p:spPr>
        <p:txBody>
          <a:bodyPr/>
          <a:lstStyle/>
          <a:p>
            <a:r>
              <a:rPr lang="en-US"/>
              <a:t>Hands-on experience with </a:t>
            </a:r>
            <a:r>
              <a:rPr lang="en-US">
                <a:solidFill>
                  <a:schemeClr val="accent2"/>
                </a:solidFill>
              </a:rPr>
              <a:t>CQPweb</a:t>
            </a:r>
            <a:r>
              <a:rPr lang="en-US"/>
              <a:t> and the </a:t>
            </a:r>
            <a:r>
              <a:rPr lang="en-US">
                <a:solidFill>
                  <a:schemeClr val="accent1"/>
                </a:solidFill>
              </a:rPr>
              <a:t>Trump Twitter Archive</a:t>
            </a:r>
          </a:p>
          <a:p>
            <a:pPr lvl="1"/>
            <a:r>
              <a:rPr lang="en-US"/>
              <a:t>go to </a:t>
            </a:r>
            <a:r>
              <a:rPr lang="en-US">
                <a:hlinkClick r:id="rId2"/>
              </a:rPr>
              <a:t>https://corpora.linguistik.uni-erlangen.de/cqpweb/</a:t>
            </a:r>
            <a:r>
              <a:rPr lang="en-US"/>
              <a:t> and login as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student1</a:t>
            </a:r>
            <a:r>
              <a:rPr lang="en-US"/>
              <a:t> …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student15</a:t>
            </a:r>
          </a:p>
          <a:p>
            <a:pPr lvl="1"/>
            <a:r>
              <a:rPr lang="en-US"/>
              <a:t>select corpus </a:t>
            </a:r>
            <a:r>
              <a:rPr lang="en-US" i="1"/>
              <a:t>Trump Twitter Archive</a:t>
            </a:r>
            <a:r>
              <a:rPr lang="en-US"/>
              <a:t> from “Political Tweets” section</a:t>
            </a:r>
          </a:p>
          <a:p>
            <a:pPr lvl="1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D31342-922E-524C-83A7-D4D4066C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6" b="18711"/>
          <a:stretch/>
        </p:blipFill>
        <p:spPr>
          <a:xfrm>
            <a:off x="980646" y="2162433"/>
            <a:ext cx="10033000" cy="469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D97E7-0A9A-88DA-AC63-7763E2F59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0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E7C946-576F-5140-955A-56ACDA6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search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99FD48-8E13-8340-AAC9-33F5E7BD1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7"/>
          <a:stretch/>
        </p:blipFill>
        <p:spPr>
          <a:xfrm>
            <a:off x="1049868" y="908907"/>
            <a:ext cx="10033000" cy="5949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C639066-7645-CA49-BD33-407D4E3525B8}"/>
              </a:ext>
            </a:extLst>
          </p:cNvPr>
          <p:cNvSpPr/>
          <p:nvPr/>
        </p:nvSpPr>
        <p:spPr>
          <a:xfrm rot="1100332">
            <a:off x="5424138" y="2099425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56C86-09CB-8EA2-202F-8FCF3869B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3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It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it</a:t>
            </a:r>
            <a:r>
              <a:rPr lang="de-DE" sz="3200"/>
              <a:t> seemed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seem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day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day</a:t>
            </a:r>
            <a:r>
              <a:rPr lang="de-DE" sz="3200"/>
              <a:t> much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much</a:t>
            </a:r>
            <a:r>
              <a:rPr lang="de-DE" sz="3200"/>
              <a:t> 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as</a:t>
            </a:r>
            <a:r>
              <a:rPr lang="de-DE" sz="3200"/>
              <a:t> any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any</a:t>
            </a:r>
            <a:r>
              <a:rPr lang="de-DE" sz="3200"/>
              <a:t> other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other</a:t>
            </a:r>
            <a:r>
              <a:rPr lang="de-DE" sz="3200"/>
              <a:t> until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until</a:t>
            </a:r>
            <a:r>
              <a:rPr lang="de-DE" sz="3200"/>
              <a:t> I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</a:t>
            </a:r>
            <a:r>
              <a:rPr lang="de-DE" sz="3200"/>
              <a:t> happened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happen</a:t>
            </a:r>
            <a:r>
              <a:rPr lang="de-DE" sz="3200"/>
              <a:t> to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 baseline="30000">
                <a:solidFill>
                  <a:schemeClr val="accent2"/>
                </a:solidFill>
              </a:rPr>
              <a:t>to</a:t>
            </a:r>
            <a:r>
              <a:rPr lang="de-DE" sz="3200"/>
              <a:t> look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 baseline="30000">
                <a:solidFill>
                  <a:schemeClr val="accent2"/>
                </a:solidFill>
              </a:rPr>
              <a:t>look</a:t>
            </a:r>
            <a:r>
              <a:rPr lang="de-DE" sz="3200"/>
              <a:t> out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 baseline="30000">
                <a:solidFill>
                  <a:schemeClr val="accent2"/>
                </a:solidFill>
              </a:rPr>
              <a:t>out</a:t>
            </a:r>
            <a:r>
              <a:rPr lang="de-DE" sz="3200"/>
              <a:t> of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of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back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back</a:t>
            </a:r>
            <a:r>
              <a:rPr lang="de-DE" sz="3200"/>
              <a:t> window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window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There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 baseline="30000">
                <a:solidFill>
                  <a:schemeClr val="accent2"/>
                </a:solidFill>
              </a:rPr>
              <a:t>there</a:t>
            </a:r>
            <a:r>
              <a:rPr lang="de-DE" sz="3200"/>
              <a:t> was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be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little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little</a:t>
            </a:r>
            <a:r>
              <a:rPr lang="de-DE" sz="3200"/>
              <a:t> garden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garden</a:t>
            </a:r>
            <a:r>
              <a:rPr lang="de-DE" sz="3200"/>
              <a:t> behind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behind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house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house</a:t>
            </a:r>
            <a:r>
              <a:rPr lang="de-DE" sz="3200"/>
              <a:t> ;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 baseline="30000">
                <a:solidFill>
                  <a:schemeClr val="accent2"/>
                </a:solidFill>
              </a:rPr>
              <a:t>;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 well-mown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???</a:t>
            </a:r>
            <a:r>
              <a:rPr lang="de-DE" sz="3200"/>
              <a:t> lawn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lawn</a:t>
            </a:r>
            <a:r>
              <a:rPr lang="de-DE" sz="3200"/>
              <a:t> surrounded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surround</a:t>
            </a:r>
            <a:r>
              <a:rPr lang="de-DE" sz="3200"/>
              <a:t> by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by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neatly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neatly</a:t>
            </a:r>
            <a:r>
              <a:rPr lang="de-DE" sz="3200"/>
              <a:t> cut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cut</a:t>
            </a:r>
            <a:r>
              <a:rPr lang="de-DE" sz="3200"/>
              <a:t> hedge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hedge</a:t>
            </a:r>
            <a:r>
              <a:rPr lang="de-DE" sz="3200"/>
              <a:t> ,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 baseline="30000">
                <a:solidFill>
                  <a:schemeClr val="accent2"/>
                </a:solidFill>
              </a:rPr>
              <a:t>,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few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few</a:t>
            </a:r>
            <a:r>
              <a:rPr lang="de-DE" sz="3200"/>
              <a:t> bushes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bush</a:t>
            </a:r>
            <a:r>
              <a:rPr lang="de-DE" sz="3200"/>
              <a:t> and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 baseline="30000">
                <a:solidFill>
                  <a:schemeClr val="accent2"/>
                </a:solidFill>
              </a:rPr>
              <a:t>and</a:t>
            </a:r>
            <a:r>
              <a:rPr lang="de-DE" sz="3200"/>
              <a:t> colourful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colorful</a:t>
            </a:r>
            <a:r>
              <a:rPr lang="de-DE" sz="3200"/>
              <a:t> flowers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flower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01C47-0555-45F8-9C8E-43E8607DA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</a:t>
            </a:fld>
            <a:endParaRPr lang="de-DE" dirty="0"/>
          </a:p>
        </p:txBody>
      </p:sp>
      <p:sp>
        <p:nvSpPr>
          <p:cNvPr id="4" name="Cloud Callout 3"/>
          <p:cNvSpPr/>
          <p:nvPr/>
        </p:nvSpPr>
        <p:spPr>
          <a:xfrm>
            <a:off x="7039897" y="5112774"/>
            <a:ext cx="4686665" cy="1493075"/>
          </a:xfrm>
          <a:prstGeom prst="cloudCallout">
            <a:avLst>
              <a:gd name="adj1" fmla="val -40231"/>
              <a:gd name="adj2" fmla="val -7084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>
                <a:solidFill>
                  <a:prstClr val="white"/>
                </a:solidFill>
                <a:latin typeface="Calibri"/>
              </a:rPr>
              <a:t>need better representation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153038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32FC-6BFF-1B42-8872-666D2C58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Concordance (kwic = key word in context)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D80208-4259-FB43-A4E7-7E9B5371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13B7A2-E5D2-9845-81B0-A75D8516E69A}"/>
              </a:ext>
            </a:extLst>
          </p:cNvPr>
          <p:cNvGrpSpPr/>
          <p:nvPr/>
        </p:nvGrpSpPr>
        <p:grpSpPr>
          <a:xfrm>
            <a:off x="9209459" y="1316239"/>
            <a:ext cx="2644815" cy="900001"/>
            <a:chOff x="9209459" y="1316239"/>
            <a:chExt cx="2644815" cy="9000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C78D6A-BB28-CE48-A590-0E628FC1224D}"/>
                </a:ext>
              </a:extLst>
            </p:cNvPr>
            <p:cNvSpPr txBox="1"/>
            <p:nvPr/>
          </p:nvSpPr>
          <p:spPr>
            <a:xfrm>
              <a:off x="10020873" y="1441225"/>
              <a:ext cx="1833401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frequency information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C686BE-D121-0840-9F76-48214CA9F32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9209459" y="1316239"/>
              <a:ext cx="811414" cy="5124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39EA8A-E969-7E4F-8365-694CEF3AF39D}"/>
              </a:ext>
            </a:extLst>
          </p:cNvPr>
          <p:cNvGrpSpPr/>
          <p:nvPr/>
        </p:nvGrpSpPr>
        <p:grpSpPr>
          <a:xfrm>
            <a:off x="6973420" y="1828733"/>
            <a:ext cx="2475952" cy="1074828"/>
            <a:chOff x="8340851" y="1248175"/>
            <a:chExt cx="2475952" cy="10748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71975-FEA4-5C41-A258-1EF3F20B2BF6}"/>
                </a:ext>
              </a:extLst>
            </p:cNvPr>
            <p:cNvSpPr txBox="1"/>
            <p:nvPr/>
          </p:nvSpPr>
          <p:spPr>
            <a:xfrm>
              <a:off x="8340851" y="1917320"/>
              <a:ext cx="2475952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random ordering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E0D024-C712-874D-872A-F046071CC04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9152188" y="1248175"/>
              <a:ext cx="426639" cy="66914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EFB54F-B7E3-DD4F-B9D7-F16096FAF09B}"/>
              </a:ext>
            </a:extLst>
          </p:cNvPr>
          <p:cNvGrpSpPr/>
          <p:nvPr/>
        </p:nvGrpSpPr>
        <p:grpSpPr>
          <a:xfrm>
            <a:off x="7687678" y="3454464"/>
            <a:ext cx="3136841" cy="530669"/>
            <a:chOff x="9209459" y="1316239"/>
            <a:chExt cx="3136841" cy="53066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A5E18A-8DBA-BF42-A8CA-10146FF39E9F}"/>
                </a:ext>
              </a:extLst>
            </p:cNvPr>
            <p:cNvSpPr txBox="1"/>
            <p:nvPr/>
          </p:nvSpPr>
          <p:spPr>
            <a:xfrm>
              <a:off x="10020873" y="1441225"/>
              <a:ext cx="2325427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context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F72494-DB37-5F4D-A764-45DE03C87CD9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9209459" y="1316239"/>
              <a:ext cx="811414" cy="32782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21AB48-AEA7-364A-88C2-03EC1333DCF6}"/>
              </a:ext>
            </a:extLst>
          </p:cNvPr>
          <p:cNvGrpSpPr/>
          <p:nvPr/>
        </p:nvGrpSpPr>
        <p:grpSpPr>
          <a:xfrm>
            <a:off x="650880" y="3454465"/>
            <a:ext cx="2475952" cy="2590461"/>
            <a:chOff x="8328494" y="447863"/>
            <a:chExt cx="2475952" cy="25904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38E98B-B851-9941-8B4E-6C8091E1CB29}"/>
                </a:ext>
              </a:extLst>
            </p:cNvPr>
            <p:cNvSpPr txBox="1"/>
            <p:nvPr/>
          </p:nvSpPr>
          <p:spPr>
            <a:xfrm>
              <a:off x="8328494" y="2263309"/>
              <a:ext cx="2475952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/ hover</a:t>
              </a:r>
              <a:b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for metadata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B5388BD-D379-D94A-9C19-35ED2E2A375A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9566470" y="447863"/>
              <a:ext cx="0" cy="1815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8A14C-64DB-B468-6B64-FD8D9F7380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84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16A7-7429-E24C-A45B-D3471362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context display with formatting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94C2F9-78B2-9F46-B3D1-BEC699752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9"/>
          <a:stretch/>
        </p:blipFill>
        <p:spPr>
          <a:xfrm>
            <a:off x="1079500" y="896503"/>
            <a:ext cx="10033000" cy="5961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DA1549-EAC5-C244-B084-07670D73D1C6}"/>
              </a:ext>
            </a:extLst>
          </p:cNvPr>
          <p:cNvGrpSpPr/>
          <p:nvPr/>
        </p:nvGrpSpPr>
        <p:grpSpPr>
          <a:xfrm>
            <a:off x="6746790" y="3631534"/>
            <a:ext cx="3299254" cy="405683"/>
            <a:chOff x="9121186" y="1095236"/>
            <a:chExt cx="3299254" cy="4056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F1B89B-8119-214D-A91B-6D1F8458869E}"/>
                </a:ext>
              </a:extLst>
            </p:cNvPr>
            <p:cNvSpPr txBox="1"/>
            <p:nvPr/>
          </p:nvSpPr>
          <p:spPr>
            <a:xfrm>
              <a:off x="10095013" y="1095236"/>
              <a:ext cx="2325427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this is the match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FD5E32-392A-8444-829F-BBF4F9D8F59A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9121186" y="1298078"/>
              <a:ext cx="973827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69BB-58E7-D709-A3DA-2413F6B9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97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0C8-6112-CA47-9601-A30C700D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subcorpus for targeted search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CB3544-AA81-6545-BD3C-3F7762A95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5C47AAE-6A7E-7D4C-93AB-D0B1D510B16F}"/>
              </a:ext>
            </a:extLst>
          </p:cNvPr>
          <p:cNvSpPr/>
          <p:nvPr/>
        </p:nvSpPr>
        <p:spPr>
          <a:xfrm>
            <a:off x="2593266" y="4163043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D88C1F-6503-6D4E-8D4E-3977F0539F0B}"/>
              </a:ext>
            </a:extLst>
          </p:cNvPr>
          <p:cNvGrpSpPr/>
          <p:nvPr/>
        </p:nvGrpSpPr>
        <p:grpSpPr>
          <a:xfrm>
            <a:off x="5432243" y="4493902"/>
            <a:ext cx="5054600" cy="2241550"/>
            <a:chOff x="5432243" y="4493902"/>
            <a:chExt cx="5054600" cy="2241550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07D9CFD6-8B02-7E4A-BDC8-426695B4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243" y="4493902"/>
              <a:ext cx="5054600" cy="2241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BED2AF-2E0F-8843-A111-CA353C96E8FF}"/>
                </a:ext>
              </a:extLst>
            </p:cNvPr>
            <p:cNvGrpSpPr/>
            <p:nvPr/>
          </p:nvGrpSpPr>
          <p:grpSpPr>
            <a:xfrm>
              <a:off x="5939188" y="5115698"/>
              <a:ext cx="3723796" cy="1347485"/>
              <a:chOff x="8340851" y="975518"/>
              <a:chExt cx="2475952" cy="134748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250BD4-6C05-AF4D-A77B-FAA0D33DADE0}"/>
                  </a:ext>
                </a:extLst>
              </p:cNvPr>
              <p:cNvSpPr txBox="1"/>
              <p:nvPr/>
            </p:nvSpPr>
            <p:spPr>
              <a:xfrm>
                <a:off x="8340851" y="1917320"/>
                <a:ext cx="2475952" cy="405683"/>
              </a:xfrm>
              <a:prstGeom prst="rect">
                <a:avLst/>
              </a:prstGeom>
              <a:noFill/>
              <a:effectLst/>
            </p:spPr>
            <p:txBody>
              <a:bodyPr wrap="square" lIns="72000" tIns="18000" rIns="72000" bIns="18000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chemeClr val="accent2"/>
                    </a:solidFill>
                    <a:effectLst>
                      <a:glow rad="101600">
                        <a:schemeClr val="bg1">
                          <a:alpha val="70000"/>
                        </a:schemeClr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only original tweets</a:t>
                </a:r>
                <a:endParaRPr lang="en-US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C3A887-4A3E-3A4D-925C-D5211FB6A5CE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 flipV="1">
                <a:off x="8340851" y="975518"/>
                <a:ext cx="1237976" cy="94180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>
                <a:glow rad="76200">
                  <a:schemeClr val="bg1">
                    <a:alpha val="70000"/>
                  </a:schemeClr>
                </a:glow>
              </a:effectLst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1D6AECD-600D-484A-B1B7-DBAAD4D30C52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9578827" y="975518"/>
                <a:ext cx="202758" cy="94180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  <a:effectLst>
                <a:glow rad="76200">
                  <a:schemeClr val="bg1">
                    <a:alpha val="70000"/>
                  </a:schemeClr>
                </a:glow>
              </a:effectLst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98E0C-86E3-9BA6-E6B6-C5C4E9B01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7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1C53-19A6-BD40-9799-E9A78B0F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list for hashtags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7BF472-DD17-5F4E-A0D4-F59CEB7EA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2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4B3A3457-55DB-6843-B2DD-0035D704434B}"/>
              </a:ext>
            </a:extLst>
          </p:cNvPr>
          <p:cNvSpPr/>
          <p:nvPr/>
        </p:nvSpPr>
        <p:spPr>
          <a:xfrm>
            <a:off x="2173136" y="2371313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85B4DA-C22B-7543-B397-FA89C6C7FD57}"/>
              </a:ext>
            </a:extLst>
          </p:cNvPr>
          <p:cNvGrpSpPr/>
          <p:nvPr/>
        </p:nvGrpSpPr>
        <p:grpSpPr>
          <a:xfrm>
            <a:off x="8143103" y="2005632"/>
            <a:ext cx="3361038" cy="1144347"/>
            <a:chOff x="9104108" y="1441225"/>
            <a:chExt cx="3361038" cy="11443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94FFF-5D57-EC41-A69D-1385467B208E}"/>
                </a:ext>
              </a:extLst>
            </p:cNvPr>
            <p:cNvSpPr txBox="1"/>
            <p:nvPr/>
          </p:nvSpPr>
          <p:spPr>
            <a:xfrm>
              <a:off x="10020873" y="1441225"/>
              <a:ext cx="2444273" cy="1144347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must compile frequency list for subcorpus first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81C41C3-6828-A640-B539-F6DB285A8F0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9104108" y="1672166"/>
              <a:ext cx="916765" cy="34123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A18B77-8752-274E-867C-00A08E94141D}"/>
              </a:ext>
            </a:extLst>
          </p:cNvPr>
          <p:cNvGrpSpPr/>
          <p:nvPr/>
        </p:nvGrpSpPr>
        <p:grpSpPr>
          <a:xfrm>
            <a:off x="7375867" y="3675630"/>
            <a:ext cx="1990555" cy="669144"/>
            <a:chOff x="8328495" y="1188880"/>
            <a:chExt cx="1990555" cy="6691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D9A525-00C1-1547-979F-2DDDE5DDFC8E}"/>
                </a:ext>
              </a:extLst>
            </p:cNvPr>
            <p:cNvSpPr txBox="1"/>
            <p:nvPr/>
          </p:nvSpPr>
          <p:spPr>
            <a:xfrm>
              <a:off x="8328495" y="1452341"/>
              <a:ext cx="1990555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hashtags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C3E538-D56E-DD48-9CAB-C8A751EB585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9120445" y="1188880"/>
              <a:ext cx="203328" cy="26346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9" name="Picture 18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E61DE0C-AF5F-F54B-9F6A-D8FA4F44D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70" b="19783"/>
          <a:stretch/>
        </p:blipFill>
        <p:spPr>
          <a:xfrm>
            <a:off x="1760848" y="2746861"/>
            <a:ext cx="4738624" cy="406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28507-ACF4-A201-ACA7-DD72A44F1A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ADAB-BF3C-6748-93A3-C572C61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Keywords vs. reference corpus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75B978-5CC0-AC41-A8FC-B2F4403B4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6231390F-0BB5-0145-B8F4-A334E33DD639}"/>
              </a:ext>
            </a:extLst>
          </p:cNvPr>
          <p:cNvSpPr/>
          <p:nvPr/>
        </p:nvSpPr>
        <p:spPr>
          <a:xfrm>
            <a:off x="2012498" y="2593735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9D5587-0C49-A140-9D96-B71C83707AEE}"/>
              </a:ext>
            </a:extLst>
          </p:cNvPr>
          <p:cNvGrpSpPr/>
          <p:nvPr/>
        </p:nvGrpSpPr>
        <p:grpSpPr>
          <a:xfrm>
            <a:off x="6610229" y="1310401"/>
            <a:ext cx="4502271" cy="1000313"/>
            <a:chOff x="9160173" y="-1504286"/>
            <a:chExt cx="4502271" cy="10003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53B524-197F-264F-B484-6C7AEBA0872D}"/>
                </a:ext>
              </a:extLst>
            </p:cNvPr>
            <p:cNvSpPr txBox="1"/>
            <p:nvPr/>
          </p:nvSpPr>
          <p:spPr>
            <a:xfrm>
              <a:off x="9160173" y="-1504286"/>
              <a:ext cx="4502271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suitable reference corpus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19568E-D5D2-FD4D-856C-4D17120D47A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1298528" y="-1098603"/>
              <a:ext cx="112781" cy="59463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270A8-F936-8D41-848B-9EFCD75A3A12}"/>
              </a:ext>
            </a:extLst>
          </p:cNvPr>
          <p:cNvGrpSpPr/>
          <p:nvPr/>
        </p:nvGrpSpPr>
        <p:grpSpPr>
          <a:xfrm>
            <a:off x="4831492" y="2706130"/>
            <a:ext cx="6826082" cy="1827414"/>
            <a:chOff x="8143436" y="-2585041"/>
            <a:chExt cx="6826082" cy="18274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341847-3659-4249-A42E-CC3EB74C7321}"/>
                </a:ext>
              </a:extLst>
            </p:cNvPr>
            <p:cNvSpPr txBox="1"/>
            <p:nvPr/>
          </p:nvSpPr>
          <p:spPr>
            <a:xfrm>
              <a:off x="11883812" y="-1163310"/>
              <a:ext cx="3085706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recommended settings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7DC6DB-F283-9F48-9231-F3BBB16BB07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143436" y="-2585041"/>
              <a:ext cx="3740376" cy="162457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6730D1-AFCC-204A-8099-3AC85935A67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823060" y="-1930132"/>
              <a:ext cx="3060752" cy="96966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B726EF-0BB5-024C-85DD-70A78AD7331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9638603" y="-1262868"/>
              <a:ext cx="2245209" cy="3024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43F456-2A64-1E44-A66E-A1C3CA90560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1319122" y="-960468"/>
              <a:ext cx="564690" cy="9955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1A65911A-22F4-6048-AE9A-7FB6ED8B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" y="4698482"/>
            <a:ext cx="9937750" cy="199390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66F7DA-FFB2-8141-8005-C3F710F2B103}"/>
              </a:ext>
            </a:extLst>
          </p:cNvPr>
          <p:cNvGrpSpPr/>
          <p:nvPr/>
        </p:nvGrpSpPr>
        <p:grpSpPr>
          <a:xfrm>
            <a:off x="9798908" y="5959807"/>
            <a:ext cx="2302624" cy="775015"/>
            <a:chOff x="9551650" y="1441225"/>
            <a:chExt cx="2302624" cy="7750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8F605B-41BC-2645-8A2D-86E6EDB8D4C2}"/>
                </a:ext>
              </a:extLst>
            </p:cNvPr>
            <p:cNvSpPr txBox="1"/>
            <p:nvPr/>
          </p:nvSpPr>
          <p:spPr>
            <a:xfrm>
              <a:off x="10020873" y="1441225"/>
              <a:ext cx="1833401" cy="775015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concordance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379325-600F-0340-B35B-4ACAD1391A36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9551650" y="1590846"/>
              <a:ext cx="469223" cy="2378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0CA50-2954-ED94-94B6-5468E72A7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5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2C1D-03D2-624C-AA5C-EB88E92E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Sorted concordance: </a:t>
            </a:r>
            <a:r>
              <a:rPr lang="en-US" i="1"/>
              <a:t>great</a:t>
            </a:r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EAF154-AA58-8C43-8B59-D972C310B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63A55C9-F8FD-2E4B-9D30-FE532C21BAA5}"/>
              </a:ext>
            </a:extLst>
          </p:cNvPr>
          <p:cNvGrpSpPr/>
          <p:nvPr/>
        </p:nvGrpSpPr>
        <p:grpSpPr>
          <a:xfrm>
            <a:off x="7784758" y="630779"/>
            <a:ext cx="2017540" cy="1025026"/>
            <a:chOff x="10402539" y="-1504286"/>
            <a:chExt cx="2017540" cy="10250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C5250A-C6A6-B242-95C5-FC74773576CD}"/>
                </a:ext>
              </a:extLst>
            </p:cNvPr>
            <p:cNvSpPr txBox="1"/>
            <p:nvPr/>
          </p:nvSpPr>
          <p:spPr>
            <a:xfrm>
              <a:off x="10402539" y="-1504286"/>
              <a:ext cx="2017540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action menu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00515-2ECD-FA4C-B90E-01EC3FD72C5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11411309" y="-1098603"/>
              <a:ext cx="362829" cy="6193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Left Arrow 11">
            <a:extLst>
              <a:ext uri="{FF2B5EF4-FFF2-40B4-BE49-F238E27FC236}">
                <a16:creationId xmlns:a16="http://schemas.microsoft.com/office/drawing/2014/main" id="{2E94D4EC-AA38-5546-B50A-D2D993E6780E}"/>
              </a:ext>
            </a:extLst>
          </p:cNvPr>
          <p:cNvSpPr/>
          <p:nvPr/>
        </p:nvSpPr>
        <p:spPr>
          <a:xfrm>
            <a:off x="9896109" y="2420740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CE803-D113-DB1D-B88F-A48D3EE96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13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D684-2508-944F-A57B-20A68127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breakdown: </a:t>
            </a:r>
            <a:r>
              <a:rPr lang="en-US" i="1"/>
              <a:t>fake</a:t>
            </a:r>
            <a:endParaRPr lang="en-US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9C029EC-50A9-F14D-8C43-222A42D65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31052C17-FC4B-D544-8FDD-7FD8DEF10A7D}"/>
              </a:ext>
            </a:extLst>
          </p:cNvPr>
          <p:cNvSpPr/>
          <p:nvPr/>
        </p:nvSpPr>
        <p:spPr>
          <a:xfrm>
            <a:off x="4790634" y="1864686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862B5C-92ED-CF40-BB54-D3A8C7C49967}"/>
              </a:ext>
            </a:extLst>
          </p:cNvPr>
          <p:cNvGrpSpPr/>
          <p:nvPr/>
        </p:nvGrpSpPr>
        <p:grpSpPr>
          <a:xfrm>
            <a:off x="4522573" y="122547"/>
            <a:ext cx="3534032" cy="1261410"/>
            <a:chOff x="10402539" y="-1504286"/>
            <a:chExt cx="3534032" cy="12614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C454F2-8A47-1D41-87EC-EE713377D653}"/>
                </a:ext>
              </a:extLst>
            </p:cNvPr>
            <p:cNvSpPr txBox="1"/>
            <p:nvPr/>
          </p:nvSpPr>
          <p:spPr>
            <a:xfrm>
              <a:off x="10402539" y="-1504286"/>
              <a:ext cx="3534032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full process history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9EA7F7-4906-DC43-B9F8-97691569CDF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2169555" y="-1098603"/>
              <a:ext cx="358346" cy="8557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276A8F-75EB-BB49-9BD9-1995BC31A0C3}"/>
              </a:ext>
            </a:extLst>
          </p:cNvPr>
          <p:cNvSpPr/>
          <p:nvPr/>
        </p:nvSpPr>
        <p:spPr>
          <a:xfrm>
            <a:off x="1124465" y="2496065"/>
            <a:ext cx="9860692" cy="333632"/>
          </a:xfrm>
          <a:prstGeom prst="roundRect">
            <a:avLst/>
          </a:prstGeom>
          <a:noFill/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3E7C9-F1FC-BC97-FB47-5CD662057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9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5D40-DCE3-B34D-87E4-4D5056C9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a closer look: </a:t>
            </a:r>
            <a:r>
              <a:rPr lang="en-US" i="1"/>
              <a:t>fake news</a:t>
            </a:r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76DD38-337F-6849-A666-9EE262582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1"/>
          <a:stretch/>
        </p:blipFill>
        <p:spPr>
          <a:xfrm>
            <a:off x="1079500" y="956071"/>
            <a:ext cx="10033000" cy="590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464FE8CC-6307-BB45-8F89-E55C8C4F18AE}"/>
              </a:ext>
            </a:extLst>
          </p:cNvPr>
          <p:cNvSpPr/>
          <p:nvPr/>
        </p:nvSpPr>
        <p:spPr>
          <a:xfrm rot="2131877">
            <a:off x="5564358" y="4336036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DCAF5-839C-EFF3-86C6-6C5B25C01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390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3046-A362-D548-89B2-C038FBA9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across metadata categories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95521-49E7-A14D-96FC-676413300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0"/>
          <a:stretch/>
        </p:blipFill>
        <p:spPr>
          <a:xfrm>
            <a:off x="1079500" y="932231"/>
            <a:ext cx="10033000" cy="592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3F99E13-1C20-B24A-AC38-8247364A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86" y="4169960"/>
            <a:ext cx="10922000" cy="2152650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24A737D-383B-264C-BAE4-4F39A6D6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26" y="3131736"/>
            <a:ext cx="7124700" cy="2127250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7033-6794-AE70-6491-F432809F3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40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18C7-57E7-9347-A37A-DA461907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Collocation analysis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65A78F2-159A-4C49-84B4-1E8F5350E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/>
          <a:stretch/>
        </p:blipFill>
        <p:spPr>
          <a:xfrm>
            <a:off x="1079500" y="920343"/>
            <a:ext cx="10033000" cy="5937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656597-AF2A-2A46-A7C9-7E338A3B5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" r="528" b="18323"/>
          <a:stretch/>
        </p:blipFill>
        <p:spPr>
          <a:xfrm>
            <a:off x="3818238" y="5353936"/>
            <a:ext cx="8155460" cy="1381516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E1859-98BD-7548-87D6-A4F659F00BD1}"/>
              </a:ext>
            </a:extLst>
          </p:cNvPr>
          <p:cNvGrpSpPr/>
          <p:nvPr/>
        </p:nvGrpSpPr>
        <p:grpSpPr>
          <a:xfrm>
            <a:off x="3793524" y="131285"/>
            <a:ext cx="4349579" cy="1561591"/>
            <a:chOff x="9311025" y="-1504286"/>
            <a:chExt cx="4349579" cy="15615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0FA296-946D-2D4C-9A76-B3983E8845AE}"/>
                </a:ext>
              </a:extLst>
            </p:cNvPr>
            <p:cNvSpPr txBox="1"/>
            <p:nvPr/>
          </p:nvSpPr>
          <p:spPr>
            <a:xfrm>
              <a:off x="10402539" y="-1504286"/>
              <a:ext cx="2421924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key parameters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99A554-5437-814C-8BF1-21DDB9B481F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9311025" y="-1098603"/>
              <a:ext cx="2302476" cy="8964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D63C0B-7E52-0E42-AB80-3577BCE3B77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1613501" y="-1098603"/>
              <a:ext cx="2047103" cy="82227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05B1C2-1E81-1A44-B501-5EF88FF41799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1613501" y="-1098603"/>
              <a:ext cx="2034746" cy="11311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A819C6-7AAF-9F49-B2A9-26A224883986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9669371" y="-1098603"/>
              <a:ext cx="1944130" cy="115590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66699B-0BFF-4140-854A-9BCF7CCF0C80}"/>
              </a:ext>
            </a:extLst>
          </p:cNvPr>
          <p:cNvGrpSpPr/>
          <p:nvPr/>
        </p:nvGrpSpPr>
        <p:grpSpPr>
          <a:xfrm>
            <a:off x="7698259" y="4435111"/>
            <a:ext cx="3719385" cy="479925"/>
            <a:chOff x="9220040" y="2296886"/>
            <a:chExt cx="3719385" cy="4799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B81A53-29D3-BA4E-B64A-4361297C5B54}"/>
                </a:ext>
              </a:extLst>
            </p:cNvPr>
            <p:cNvSpPr txBox="1"/>
            <p:nvPr/>
          </p:nvSpPr>
          <p:spPr>
            <a:xfrm>
              <a:off x="10095014" y="2296886"/>
              <a:ext cx="2844411" cy="405683"/>
            </a:xfrm>
            <a:prstGeom prst="rect">
              <a:avLst/>
            </a:prstGeom>
            <a:noFill/>
            <a:effectLst/>
          </p:spPr>
          <p:txBody>
            <a:bodyPr wrap="square" lIns="72000" tIns="18000" rIns="72000" bIns="18000" rtlCol="0"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click for examples</a:t>
              </a:r>
              <a:endParaRPr lang="en-US" dirty="0" err="1">
                <a:solidFill>
                  <a:schemeClr val="accent2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556462-3B4F-C74E-AC43-612C81EB016E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9220040" y="2499728"/>
              <a:ext cx="874974" cy="2770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>
              <a:glow rad="76200">
                <a:schemeClr val="bg1">
                  <a:alpha val="70000"/>
                </a:scheme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F84E-8447-AF21-B655-71D5DCC7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09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62300" y="2128838"/>
            <a:ext cx="3657600" cy="400110"/>
            <a:chOff x="1638300" y="2128838"/>
            <a:chExt cx="365760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start tag of XML element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1638300" y="2324100"/>
              <a:ext cx="774700" cy="15240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162300" y="5265738"/>
            <a:ext cx="3657600" cy="400110"/>
            <a:chOff x="1638300" y="2128838"/>
            <a:chExt cx="36576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2438400" y="2128838"/>
              <a:ext cx="2857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corresponding end tag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638300" y="2128838"/>
              <a:ext cx="774700" cy="19526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971800" y="1188155"/>
            <a:ext cx="1981200" cy="490507"/>
            <a:chOff x="1638300" y="1985993"/>
            <a:chExt cx="1981200" cy="490507"/>
          </a:xfrm>
        </p:grpSpPr>
        <p:sp>
          <p:nvSpPr>
            <p:cNvPr id="14" name="TextBox 13"/>
            <p:cNvSpPr txBox="1"/>
            <p:nvPr/>
          </p:nvSpPr>
          <p:spPr>
            <a:xfrm>
              <a:off x="2025650" y="1985993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root element</a:t>
              </a: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>
              <a:off x="1638300" y="2186048"/>
              <a:ext cx="387350" cy="29045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953002" y="1297251"/>
            <a:ext cx="4711698" cy="563973"/>
            <a:chOff x="1200152" y="1928297"/>
            <a:chExt cx="4711698" cy="563973"/>
          </a:xfrm>
        </p:grpSpPr>
        <p:sp>
          <p:nvSpPr>
            <p:cNvPr id="19" name="TextBox 18"/>
            <p:cNvSpPr txBox="1"/>
            <p:nvPr/>
          </p:nvSpPr>
          <p:spPr>
            <a:xfrm>
              <a:off x="2120900" y="1928297"/>
              <a:ext cx="3790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element annotated with attributes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200152" y="2128352"/>
              <a:ext cx="920749" cy="36391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ED451-8496-D933-9C79-2A121751C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71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5C2AB-DCEE-39C0-13A9-8987C74E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Thank you </a:t>
            </a:r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for listening!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DF768-14A4-9316-2951-E6423FB32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408738"/>
            <a:ext cx="601662" cy="449262"/>
          </a:xfrm>
        </p:spPr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2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markup of annotation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Standard for data interchange &amp; archiving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		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E2A57-835C-3C4A-9990-AC252FDE6EFC}"/>
              </a:ext>
            </a:extLst>
          </p:cNvPr>
          <p:cNvGrpSpPr/>
          <p:nvPr/>
        </p:nvGrpSpPr>
        <p:grpSpPr>
          <a:xfrm>
            <a:off x="6286500" y="1308864"/>
            <a:ext cx="2463800" cy="400110"/>
            <a:chOff x="2476500" y="2031192"/>
            <a:chExt cx="1981200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9FA365-362A-DD4C-9595-BAB8FF138FBE}"/>
                </a:ext>
              </a:extLst>
            </p:cNvPr>
            <p:cNvSpPr txBox="1"/>
            <p:nvPr/>
          </p:nvSpPr>
          <p:spPr>
            <a:xfrm>
              <a:off x="2863850" y="2031192"/>
              <a:ext cx="159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XML declaration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A2C7F1-AA12-914D-BCB5-5B767DE20E5C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476500" y="2231247"/>
              <a:ext cx="387350" cy="15388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355E-1E82-3C63-B54E-A96F33DAF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314335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XML markup of annotation</a:t>
            </a:r>
            <a:br>
              <a:rPr lang="de-DE">
                <a:solidFill>
                  <a:prstClr val="black"/>
                </a:solidFill>
              </a:rPr>
            </a:br>
            <a:r>
              <a:rPr lang="de-DE" sz="2400">
                <a:solidFill>
                  <a:srgbClr val="3365A2"/>
                </a:solidFill>
              </a:rPr>
              <a:t>Standard for data interchange &amp; archiving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Stefan Evert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sex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author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Very Short Stories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title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collection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type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fiction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genre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publication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metadata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num="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6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seem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pos="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  lemma="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&lt;/token&gt;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      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68C94-8CEB-8F4A-A508-A8FEA718B8EF}"/>
              </a:ext>
            </a:extLst>
          </p:cNvPr>
          <p:cNvGrpSpPr/>
          <p:nvPr/>
        </p:nvGrpSpPr>
        <p:grpSpPr>
          <a:xfrm>
            <a:off x="3435179" y="1965467"/>
            <a:ext cx="3150972" cy="400110"/>
            <a:chOff x="1540476" y="2200245"/>
            <a:chExt cx="3150972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BDEF00-FBAB-1940-814E-6ADB1969D64B}"/>
                </a:ext>
              </a:extLst>
            </p:cNvPr>
            <p:cNvSpPr txBox="1"/>
            <p:nvPr/>
          </p:nvSpPr>
          <p:spPr>
            <a:xfrm>
              <a:off x="2413000" y="2200245"/>
              <a:ext cx="2278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2000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metadata header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D7A4A9-8A99-CD49-B68F-AAF75B7608E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540476" y="2400300"/>
              <a:ext cx="872524" cy="7105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C704-076E-4E5D-1E3D-84BD9D88A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95507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XML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XML</a:t>
            </a:r>
            <a:r>
              <a:rPr lang="en-GB" dirty="0"/>
              <a:t> (Extensible Markup Language) is a widely-used standard for structured annotation</a:t>
            </a:r>
          </a:p>
          <a:p>
            <a:pPr lvl="1"/>
            <a:endParaRPr lang="en-GB" dirty="0"/>
          </a:p>
          <a:p>
            <a:r>
              <a:rPr lang="en-GB" dirty="0"/>
              <a:t>A </a:t>
            </a:r>
            <a:r>
              <a:rPr lang="en-GB" dirty="0">
                <a:solidFill>
                  <a:schemeClr val="accent1"/>
                </a:solidFill>
              </a:rPr>
              <a:t>well-formed</a:t>
            </a:r>
            <a:r>
              <a:rPr lang="en-GB" dirty="0"/>
              <a:t> XML document guarantees consistent markup and hierarchical structure, but neither names nor semantics of elements &amp; attributes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DTD</a:t>
            </a:r>
            <a:r>
              <a:rPr lang="en-GB" dirty="0"/>
              <a:t> (document type declaration) or </a:t>
            </a:r>
            <a:r>
              <a:rPr lang="en-GB" dirty="0">
                <a:solidFill>
                  <a:schemeClr val="accent2"/>
                </a:solidFill>
              </a:rPr>
              <a:t>XML Schema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/>
              <a:t>specify valid element &amp; attribute names and their nesting</a:t>
            </a:r>
          </a:p>
          <a:p>
            <a:pPr lvl="1"/>
            <a:r>
              <a:rPr lang="en-GB" dirty="0"/>
              <a:t>still doesn't explain semantics without documentation!</a:t>
            </a:r>
          </a:p>
          <a:p>
            <a:pPr lvl="1"/>
            <a:endParaRPr lang="en-GB" dirty="0"/>
          </a:p>
          <a:p>
            <a:r>
              <a:rPr lang="en-GB" dirty="0"/>
              <a:t>Exchange formats for text corpora:</a:t>
            </a:r>
            <a:br>
              <a:rPr lang="en-GB" dirty="0"/>
            </a:br>
            <a:r>
              <a:rPr lang="en-GB" dirty="0">
                <a:solidFill>
                  <a:schemeClr val="accent2"/>
                </a:solidFill>
              </a:rPr>
              <a:t>TEI</a:t>
            </a:r>
            <a:r>
              <a:rPr lang="en-GB" dirty="0"/>
              <a:t> (Text Encoding Initiative), </a:t>
            </a:r>
            <a:r>
              <a:rPr lang="en-GB" dirty="0">
                <a:solidFill>
                  <a:schemeClr val="accent2"/>
                </a:solidFill>
              </a:rPr>
              <a:t>XCES</a:t>
            </a:r>
            <a:r>
              <a:rPr lang="en-GB" dirty="0"/>
              <a:t> (Corpus Encoding Standard),</a:t>
            </a:r>
            <a:br>
              <a:rPr lang="en-GB" dirty="0"/>
            </a:br>
            <a:r>
              <a:rPr lang="en-GB" dirty="0">
                <a:solidFill>
                  <a:schemeClr val="accent2"/>
                </a:solidFill>
              </a:rPr>
              <a:t>ISO 24612: LAF</a:t>
            </a:r>
            <a:r>
              <a:rPr lang="en-GB" dirty="0"/>
              <a:t> (Linguistic Annotation Framework)</a:t>
            </a:r>
          </a:p>
          <a:p>
            <a:pPr lvl="1"/>
            <a:r>
              <a:rPr lang="en-GB" dirty="0"/>
              <a:t>but simpler and more efficient representation is preferable for corpus search &amp; quantitative analysis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6AE31-3FB8-0DC2-63F1-F74520FD2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40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111"/>
          <a:stretch/>
        </p:blipFill>
        <p:spPr>
          <a:xfrm>
            <a:off x="1367594" y="881894"/>
            <a:ext cx="7558458" cy="59761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71384" y="1179751"/>
            <a:ext cx="4053466" cy="461665"/>
            <a:chOff x="2040675" y="1661531"/>
            <a:chExt cx="4053466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049858" y="1661531"/>
              <a:ext cx="3044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header = metadata</a:t>
              </a: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2040675" y="1806497"/>
              <a:ext cx="1009183" cy="8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853084" y="2125558"/>
            <a:ext cx="5012534" cy="854907"/>
            <a:chOff x="2473651" y="1661531"/>
            <a:chExt cx="5012534" cy="854907"/>
          </a:xfrm>
        </p:grpSpPr>
        <p:sp>
          <p:nvSpPr>
            <p:cNvPr id="12" name="TextBox 11"/>
            <p:cNvSpPr txBox="1"/>
            <p:nvPr/>
          </p:nvSpPr>
          <p:spPr>
            <a:xfrm>
              <a:off x="3049858" y="1661531"/>
              <a:ext cx="443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text from British National Corpus </a:t>
              </a:r>
            </a:p>
          </p:txBody>
        </p: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 flipH="1">
              <a:off x="2473651" y="2158989"/>
              <a:ext cx="983226" cy="3574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959872" y="5383639"/>
            <a:ext cx="3688463" cy="945807"/>
            <a:chOff x="1683006" y="1949985"/>
            <a:chExt cx="3688463" cy="838890"/>
          </a:xfrm>
        </p:grpSpPr>
        <p:sp>
          <p:nvSpPr>
            <p:cNvPr id="20" name="TextBox 19"/>
            <p:cNvSpPr txBox="1"/>
            <p:nvPr/>
          </p:nvSpPr>
          <p:spPr>
            <a:xfrm>
              <a:off x="1683006" y="2379398"/>
              <a:ext cx="3688463" cy="40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information about this text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0"/>
            </p:cNvCxnSpPr>
            <p:nvPr/>
          </p:nvCxnSpPr>
          <p:spPr>
            <a:xfrm flipH="1" flipV="1">
              <a:off x="1995800" y="1949985"/>
              <a:ext cx="1531438" cy="4294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C017C-220A-7B54-728B-48D4B0A1B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4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TEI standard (BNC)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16"/>
          <a:stretch/>
        </p:blipFill>
        <p:spPr>
          <a:xfrm>
            <a:off x="1453006" y="968374"/>
            <a:ext cx="5845862" cy="58129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578943" y="873238"/>
            <a:ext cx="5839129" cy="461665"/>
            <a:chOff x="2970061" y="1457054"/>
            <a:chExt cx="388903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484640" y="1457054"/>
              <a:ext cx="3374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TEI body = object data + annotation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1"/>
            </p:cNvCxnSpPr>
            <p:nvPr/>
          </p:nvCxnSpPr>
          <p:spPr>
            <a:xfrm flipH="1" flipV="1">
              <a:off x="2970061" y="1635868"/>
              <a:ext cx="514579" cy="520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382297" y="2007632"/>
            <a:ext cx="6211794" cy="461665"/>
            <a:chOff x="1047974" y="898085"/>
            <a:chExt cx="62117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2669322" y="898085"/>
              <a:ext cx="4590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structure &amp; typographic markup</a:t>
              </a:r>
            </a:p>
          </p:txBody>
        </p:sp>
        <p:cxnSp>
          <p:nvCxnSpPr>
            <p:cNvPr id="13" name="Straight Arrow Connector 12"/>
            <p:cNvCxnSpPr>
              <a:cxnSpLocks/>
              <a:stCxn id="12" idx="1"/>
            </p:cNvCxnSpPr>
            <p:nvPr/>
          </p:nvCxnSpPr>
          <p:spPr>
            <a:xfrm flipH="1" flipV="1">
              <a:off x="1047974" y="1053550"/>
              <a:ext cx="1621348" cy="75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949574" y="3207999"/>
            <a:ext cx="5525682" cy="461665"/>
            <a:chOff x="3534609" y="3113505"/>
            <a:chExt cx="5525682" cy="409476"/>
          </a:xfrm>
        </p:grpSpPr>
        <p:sp>
          <p:nvSpPr>
            <p:cNvPr id="20" name="TextBox 19"/>
            <p:cNvSpPr txBox="1"/>
            <p:nvPr/>
          </p:nvSpPr>
          <p:spPr>
            <a:xfrm>
              <a:off x="4469845" y="3113505"/>
              <a:ext cx="4590446" cy="40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tokens + token-level annotations</a:t>
              </a:r>
            </a:p>
          </p:txBody>
        </p:sp>
        <p:cxnSp>
          <p:nvCxnSpPr>
            <p:cNvPr id="21" name="Straight Arrow Connector 20"/>
            <p:cNvCxnSpPr>
              <a:cxnSpLocks/>
              <a:stCxn id="20" idx="1"/>
            </p:cNvCxnSpPr>
            <p:nvPr/>
          </p:nvCxnSpPr>
          <p:spPr>
            <a:xfrm flipH="1">
              <a:off x="3534609" y="3318243"/>
              <a:ext cx="935236" cy="1888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7708838" y="4817806"/>
            <a:ext cx="3374030" cy="16833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principle: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raw text (= object data) can be reconstructed by deleting all XML tags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A4B9C-6CC7-EF64-DED7-C1E1F2C1E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Vertical text format (.vrt)</a:t>
            </a:r>
            <a:br>
              <a:rPr lang="de-DE"/>
            </a:br>
            <a:r>
              <a:rPr lang="de-DE" sz="2400">
                <a:solidFill>
                  <a:schemeClr val="tx2"/>
                </a:solidFill>
              </a:rPr>
              <a:t>Simpler, more efficient format ➞ used by CWB &amp; NLP tools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927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title="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The Garden</a:t>
            </a:r>
            <a:r>
              <a:rPr lang="de-DE" sz="1600" b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It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seemed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VBD	 seem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day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NN	 day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much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RB	 much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as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as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any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DT	 any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other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JJ	 other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until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IN	 until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latin typeface="Consolas" charset="0"/>
                <a:ea typeface="Consolas" charset="0"/>
                <a:cs typeface="Consolas" charset="0"/>
              </a:rPr>
              <a:t>I		</a:t>
            </a:r>
            <a:r>
              <a:rPr lang="de-DE" sz="1600" b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PP	 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de-DE" sz="1600" b="1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story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de-DE" sz="1600" b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corpus</a:t>
            </a:r>
            <a:r>
              <a:rPr lang="de-DE" sz="1600" b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1E35F1-6706-064C-9D86-B05BF5BAE200}"/>
              </a:ext>
            </a:extLst>
          </p:cNvPr>
          <p:cNvGrpSpPr/>
          <p:nvPr/>
        </p:nvGrpSpPr>
        <p:grpSpPr>
          <a:xfrm>
            <a:off x="2582967" y="4986634"/>
            <a:ext cx="5124661" cy="915428"/>
            <a:chOff x="2153632" y="1901068"/>
            <a:chExt cx="4120861" cy="91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C9276-7C6C-3243-9C2E-759DB1B67F50}"/>
                </a:ext>
              </a:extLst>
            </p:cNvPr>
            <p:cNvSpPr txBox="1"/>
            <p:nvPr/>
          </p:nvSpPr>
          <p:spPr>
            <a:xfrm>
              <a:off x="2824281" y="2354831"/>
              <a:ext cx="3450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TAB characters (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\t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, </a:t>
              </a:r>
              <a:r>
                <a:rPr lang="de-DE">
                  <a:solidFill>
                    <a:srgbClr val="3365A2"/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\x09</a:t>
              </a:r>
              <a:r>
                <a:rPr lang="de-DE">
                  <a:solidFill>
                    <a:srgbClr val="7F387B"/>
                  </a:solidFill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5598D-47E6-8141-B8E1-45BDD44CFD4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648633" y="1901068"/>
              <a:ext cx="175648" cy="684596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2AC6D4-B063-DC4F-B014-2B293234D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3632" y="1918081"/>
              <a:ext cx="670649" cy="667582"/>
            </a:xfrm>
            <a:prstGeom prst="straightConnector1">
              <a:avLst/>
            </a:prstGeom>
            <a:ln>
              <a:solidFill>
                <a:srgbClr val="7F377B"/>
              </a:solidFill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9CF98C0-E22C-4144-915E-23B5A4A65233}"/>
              </a:ext>
            </a:extLst>
          </p:cNvPr>
          <p:cNvSpPr/>
          <p:nvPr/>
        </p:nvSpPr>
        <p:spPr>
          <a:xfrm>
            <a:off x="7778378" y="4637559"/>
            <a:ext cx="3048000" cy="1772834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title: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000">
                <a:solidFill>
                  <a:prstClr val="black"/>
                </a:solidFill>
                <a:latin typeface="Calibri"/>
              </a:rPr>
            </a:br>
            <a:r>
              <a:rPr lang="de-DE" sz="2000">
                <a:solidFill>
                  <a:prstClr val="black"/>
                </a:solidFill>
                <a:latin typeface="Calibri"/>
              </a:rPr>
              <a:t>date:		05.08.1991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0695A3-2537-AA8A-D8E6-1408657611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1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7073</TotalTime>
  <Words>2225</Words>
  <Application>Microsoft Macintosh PowerPoint</Application>
  <PresentationFormat>Widescreen</PresentationFormat>
  <Paragraphs>303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Candara</vt:lpstr>
      <vt:lpstr>Consolas</vt:lpstr>
      <vt:lpstr>Helvetica Neue</vt:lpstr>
      <vt:lpstr>Lucida Grande</vt:lpstr>
      <vt:lpstr>Lucida Sans Typewriter</vt:lpstr>
      <vt:lpstr>FAU Presentation Evert</vt:lpstr>
      <vt:lpstr>GRK 2839 – Winter School 2023 Corpus linguistics: Representation, indexing &amp; corpus queries</vt:lpstr>
      <vt:lpstr>Corpus annotation: lemmatization</vt:lpstr>
      <vt:lpstr>XML markup of annotation Standard for data interchange &amp; archiving</vt:lpstr>
      <vt:lpstr>XML markup of annotation Standard for data interchange &amp; archiving</vt:lpstr>
      <vt:lpstr>XML markup of annotation Standard for data interchange &amp; archiving</vt:lpstr>
      <vt:lpstr>XML standards</vt:lpstr>
      <vt:lpstr>TEI standard (BNC)</vt:lpstr>
      <vt:lpstr>TEI standard (BNC)</vt:lpstr>
      <vt:lpstr>Vertical text format (.vrt) Simpler, more efficient format ➞ used by CWB &amp; NLP tools</vt:lpstr>
      <vt:lpstr>Vertical text format (.vrt) Text metadata encoded in XML start tags (not in header!)</vt:lpstr>
      <vt:lpstr>CoNLL format Vertical text without the metadata</vt:lpstr>
      <vt:lpstr>CWB data model (~ column store) Efficient binary format used by indexing &amp; query tools</vt:lpstr>
      <vt:lpstr>CWB data model (~ column store) Efficient binary format used by indexing &amp; query tools</vt:lpstr>
      <vt:lpstr>CWB data model (~ column store) Efficient binary format used by indexing &amp; query tools</vt:lpstr>
      <vt:lpstr>CWB data model (~ column store) Efficient binary format used by indexing &amp; query tools</vt:lpstr>
      <vt:lpstr>Corpus query &amp; analysis with CQPweb</vt:lpstr>
      <vt:lpstr>Techniques of corpus linguistics: A hands-on example</vt:lpstr>
      <vt:lpstr>Techniques of corpus linguistics: A hands-on example</vt:lpstr>
      <vt:lpstr>Simple search</vt:lpstr>
      <vt:lpstr>Concordance (kwic = key word in context)</vt:lpstr>
      <vt:lpstr>Extended context display with formatting</vt:lpstr>
      <vt:lpstr>Create subcorpus for targeted search</vt:lpstr>
      <vt:lpstr>Frequency list for hashtags</vt:lpstr>
      <vt:lpstr>Keywords vs. reference corpus</vt:lpstr>
      <vt:lpstr>Sorted concordance: great</vt:lpstr>
      <vt:lpstr>Frequency breakdown: fake</vt:lpstr>
      <vt:lpstr>Time for a closer look: fake news</vt:lpstr>
      <vt:lpstr>Distribution across metadata categories</vt:lpstr>
      <vt:lpstr>Collocation analysis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 </cp:lastModifiedBy>
  <cp:revision>983</cp:revision>
  <cp:lastPrinted>2011-07-19T13:40:57Z</cp:lastPrinted>
  <dcterms:created xsi:type="dcterms:W3CDTF">2011-04-01T11:47:04Z</dcterms:created>
  <dcterms:modified xsi:type="dcterms:W3CDTF">2023-02-14T19:15:32Z</dcterms:modified>
</cp:coreProperties>
</file>